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6"/>
  </p:notesMasterIdLst>
  <p:sldIdLst>
    <p:sldId id="256" r:id="rId2"/>
    <p:sldId id="303" r:id="rId3"/>
    <p:sldId id="257" r:id="rId4"/>
    <p:sldId id="264" r:id="rId5"/>
    <p:sldId id="259" r:id="rId6"/>
    <p:sldId id="308" r:id="rId7"/>
    <p:sldId id="273" r:id="rId8"/>
    <p:sldId id="297" r:id="rId9"/>
    <p:sldId id="298" r:id="rId10"/>
    <p:sldId id="299" r:id="rId11"/>
    <p:sldId id="301" r:id="rId12"/>
    <p:sldId id="262" r:id="rId13"/>
    <p:sldId id="302" r:id="rId14"/>
    <p:sldId id="304" r:id="rId15"/>
    <p:sldId id="313" r:id="rId16"/>
    <p:sldId id="314" r:id="rId17"/>
    <p:sldId id="317" r:id="rId18"/>
    <p:sldId id="318" r:id="rId19"/>
    <p:sldId id="324" r:id="rId20"/>
    <p:sldId id="319" r:id="rId21"/>
    <p:sldId id="320" r:id="rId22"/>
    <p:sldId id="321" r:id="rId23"/>
    <p:sldId id="306" r:id="rId24"/>
    <p:sldId id="305" r:id="rId25"/>
    <p:sldId id="263" r:id="rId26"/>
    <p:sldId id="261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Georgia" panose="02040502050405020303" pitchFamily="18" charset="0"/>
      <p:regular r:id="rId61"/>
      <p:bold r:id="rId62"/>
      <p:italic r:id="rId63"/>
      <p:boldItalic r:id="rId64"/>
    </p:embeddedFont>
    <p:embeddedFont>
      <p:font typeface="HY견고딕" panose="02030600000101010101" pitchFamily="18" charset="-127"/>
      <p:regular r:id="rId65"/>
    </p:embeddedFont>
    <p:embeddedFont>
      <p:font typeface="HY얕은샘물M" panose="02030600000101010101" pitchFamily="18" charset="-127"/>
      <p:regular r:id="rId66"/>
    </p:embeddedFont>
    <p:embeddedFont>
      <p:font typeface="HY중고딕" panose="02030600000101010101" pitchFamily="18" charset="-127"/>
      <p:regular r:id="rId67"/>
    </p:embeddedFont>
    <p:embeddedFont>
      <p:font typeface="Inter" panose="020B0600000101010101" charset="0"/>
      <p:regular r:id="rId68"/>
      <p:bold r:id="rId69"/>
    </p:embeddedFont>
    <p:embeddedFont>
      <p:font typeface="Inter-Regular" panose="020B0600000101010101" charset="0"/>
      <p:regular r:id="rId70"/>
      <p:bold r:id="rId71"/>
    </p:embeddedFont>
    <p:embeddedFont>
      <p:font typeface="Montserrat" panose="020B0600000101010101" charset="0"/>
      <p:regular r:id="rId72"/>
      <p:bold r:id="rId73"/>
      <p:italic r:id="rId74"/>
      <p:boldItalic r:id="rId75"/>
    </p:embeddedFont>
    <p:embeddedFont>
      <p:font typeface="Playfair Display" panose="020B0600000101010101" charset="0"/>
      <p:regular r:id="rId76"/>
      <p:bold r:id="rId77"/>
      <p:italic r:id="rId78"/>
      <p:boldItalic r:id="rId79"/>
    </p:embeddedFont>
    <p:embeddedFont>
      <p:font typeface="Playfair Display Regular" panose="020B0600000101010101" charset="0"/>
      <p:regular r:id="rId80"/>
      <p:bold r:id="rId81"/>
      <p:italic r:id="rId82"/>
      <p:boldItalic r:id="rId83"/>
    </p:embeddedFont>
    <p:embeddedFont>
      <p:font typeface="맑은 고딕" panose="020B0503020000020004" pitchFamily="50" charset="-127"/>
      <p:regular r:id="rId84"/>
      <p:bold r:id="rId85"/>
    </p:embeddedFont>
    <p:embeddedFont>
      <p:font typeface="휴먼모음T" panose="02030504000101010101" pitchFamily="18" charset="-127"/>
      <p:regular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220409" initials="e" lastIdx="1" clrIdx="0">
    <p:extLst>
      <p:ext uri="{19B8F6BF-5375-455C-9EA6-DF929625EA0E}">
        <p15:presenceInfo xmlns:p15="http://schemas.microsoft.com/office/powerpoint/2012/main" userId="ez220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A7"/>
    <a:srgbClr val="DA8671"/>
    <a:srgbClr val="FFF8F7"/>
    <a:srgbClr val="FFF3F1"/>
    <a:srgbClr val="FFB4BA"/>
    <a:srgbClr val="909090"/>
    <a:srgbClr val="D26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2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font" Target="fonts/font28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font" Target="fonts/font27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font" Target="fonts/font25.fntdata"/><Relationship Id="rId86" Type="http://schemas.openxmlformats.org/officeDocument/2006/relationships/font" Target="fonts/font3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Relationship Id="rId87" Type="http://schemas.openxmlformats.org/officeDocument/2006/relationships/commentAuthors" Target="commentAuthors.xml"/><Relationship Id="rId61" Type="http://schemas.openxmlformats.org/officeDocument/2006/relationships/font" Target="fonts/font5.fntdata"/><Relationship Id="rId82" Type="http://schemas.openxmlformats.org/officeDocument/2006/relationships/font" Target="fonts/font26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15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22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19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1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2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39989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52b6f6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52b6f6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52b6f6c1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52b6f6c1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52b6f6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52b6f6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52b6f6c1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52b6f6c1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52b6f6c1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52b6f6c1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52b6f6c1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52b6f6c1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52b6f6c1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52b6f6c1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0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sh-folk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www.lenikauffman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layfair-displa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inter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66725" y="1156162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B6439-2B35-4695-9A94-6027F364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b="7698"/>
          <a:stretch/>
        </p:blipFill>
        <p:spPr>
          <a:xfrm>
            <a:off x="7392859" y="4073575"/>
            <a:ext cx="1285875" cy="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DFAA2-EEF7-41B2-BA7E-9A124A7D5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" b="7000"/>
          <a:stretch/>
        </p:blipFill>
        <p:spPr>
          <a:xfrm>
            <a:off x="7402384" y="4076699"/>
            <a:ext cx="1276350" cy="8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6"/>
            <a:chOff x="107093" y="459947"/>
            <a:chExt cx="11902529" cy="69960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3" y="459948"/>
              <a:ext cx="2341684" cy="34215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설명선 3 6">
              <a:extLst>
                <a:ext uri="{FF2B5EF4-FFF2-40B4-BE49-F238E27FC236}">
                  <a16:creationId xmlns:a16="http://schemas.microsoft.com/office/drawing/2014/main" id="{3781FD84-3CE6-499F-B680-45B82AF2CCC3}"/>
                </a:ext>
              </a:extLst>
            </p:cNvPr>
            <p:cNvSpPr/>
            <p:nvPr/>
          </p:nvSpPr>
          <p:spPr>
            <a:xfrm>
              <a:off x="317241" y="3582956"/>
              <a:ext cx="569165" cy="244361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76076"/>
                <a:gd name="adj6" fmla="val 446891"/>
                <a:gd name="adj7" fmla="val -1192838"/>
                <a:gd name="adj8" fmla="val 44472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7016073-6427-4D2B-986C-8581303FF2CE}"/>
                </a:ext>
              </a:extLst>
            </p:cNvPr>
            <p:cNvCxnSpPr/>
            <p:nvPr/>
          </p:nvCxnSpPr>
          <p:spPr>
            <a:xfrm>
              <a:off x="2845839" y="690467"/>
              <a:ext cx="905068" cy="93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138" y="459948"/>
              <a:ext cx="3829530" cy="29643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3536304"/>
              <a:ext cx="3829530" cy="29643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8" y="5887616"/>
              <a:ext cx="746449" cy="429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5426" y="459947"/>
              <a:ext cx="4134196" cy="60407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2" y="537443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0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3" y="6585396"/>
              <a:ext cx="4357395" cy="87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8"/>
              <a:ext cx="2697997" cy="46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/>
            <p:nvPr/>
          </p:nvCxnSpPr>
          <p:spPr>
            <a:xfrm>
              <a:off x="2883158" y="699799"/>
              <a:ext cx="755781" cy="93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8969"/>
                <a:gd name="adj8" fmla="val 33653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642313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소스 주석 및 설명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431D-69A9-4FC6-9161-83844832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75" y="1242325"/>
            <a:ext cx="7200900" cy="1323975"/>
          </a:xfrm>
          <a:prstGeom prst="snip2DiagRect">
            <a:avLst>
              <a:gd name="adj1" fmla="val 0"/>
              <a:gd name="adj2" fmla="val 22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21AA2B-A217-467B-B59E-1AFC07D53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52" y="1743459"/>
            <a:ext cx="2360532" cy="32608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7EBDFA-8CC8-47A1-AB87-CCC489F356AB}"/>
              </a:ext>
            </a:extLst>
          </p:cNvPr>
          <p:cNvSpPr/>
          <p:nvPr/>
        </p:nvSpPr>
        <p:spPr>
          <a:xfrm>
            <a:off x="6228080" y="4707929"/>
            <a:ext cx="638483" cy="2561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3120DDA-B984-4950-BA82-775170AF5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6559" y="2284471"/>
            <a:ext cx="3511867" cy="271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7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5C30-C854-405E-B728-0A972E3C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19" y="577350"/>
            <a:ext cx="6886575" cy="2581275"/>
          </a:xfrm>
          <a:prstGeom prst="snip2DiagRect">
            <a:avLst>
              <a:gd name="adj1" fmla="val 0"/>
              <a:gd name="adj2" fmla="val 1046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F51EFD-FD41-49C7-B72B-AB68A4E4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769" y="1078450"/>
            <a:ext cx="2731965" cy="39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2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75" y="152596"/>
            <a:ext cx="4549500" cy="487500"/>
          </a:xfrm>
        </p:spPr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17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F2DD8B-EF90-46C5-9A3A-E2F18299D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" y="702841"/>
            <a:ext cx="9124950" cy="4138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3C3ADD-E051-48F2-A52E-28F120AF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3049066"/>
            <a:ext cx="1883515" cy="9235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4A2212-F2E7-45F6-B09B-498FAD22C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642" y="3049169"/>
            <a:ext cx="1883515" cy="9235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175C3D2-143A-4341-8853-BD79ADF79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8" y="4082156"/>
            <a:ext cx="1883515" cy="9184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9130C7-D379-4C96-8D31-77411D5D6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641" y="4082155"/>
            <a:ext cx="1883516" cy="91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16" y="203177"/>
            <a:ext cx="4549500" cy="487500"/>
          </a:xfrm>
        </p:spPr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메세지</a:t>
            </a:r>
            <a:endParaRPr lang="ko-KR" altLang="en-US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18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97281-945D-4E50-B7F1-C1FAFA52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94" y="690677"/>
            <a:ext cx="5637444" cy="424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37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84AA3-104A-4B2F-8F40-459CCCF5C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76D69-20E0-4BAA-A5F8-E503C1CF7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52425"/>
            <a:ext cx="86106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1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20" name="Google Shape;238;p31">
            <a:extLst>
              <a:ext uri="{FF2B5EF4-FFF2-40B4-BE49-F238E27FC236}">
                <a16:creationId xmlns:a16="http://schemas.microsoft.com/office/drawing/2014/main" id="{D24C0B2E-1942-4673-9681-EDF8FF080D3B}"/>
              </a:ext>
            </a:extLst>
          </p:cNvPr>
          <p:cNvSpPr txBox="1">
            <a:spLocks/>
          </p:cNvSpPr>
          <p:nvPr/>
        </p:nvSpPr>
        <p:spPr>
          <a:xfrm>
            <a:off x="975162" y="713724"/>
            <a:ext cx="97051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Google Shape;240;p31">
            <a:extLst>
              <a:ext uri="{FF2B5EF4-FFF2-40B4-BE49-F238E27FC236}">
                <a16:creationId xmlns:a16="http://schemas.microsoft.com/office/drawing/2014/main" id="{254AAAAE-2BCC-49D8-BEC9-42641915FF0B}"/>
              </a:ext>
            </a:extLst>
          </p:cNvPr>
          <p:cNvGrpSpPr/>
          <p:nvPr/>
        </p:nvGrpSpPr>
        <p:grpSpPr>
          <a:xfrm>
            <a:off x="456274" y="2378578"/>
            <a:ext cx="3319746" cy="1338140"/>
            <a:chOff x="1047099" y="2241353"/>
            <a:chExt cx="3319746" cy="1338140"/>
          </a:xfrm>
        </p:grpSpPr>
        <p:sp>
          <p:nvSpPr>
            <p:cNvPr id="22" name="Google Shape;241;p31">
              <a:extLst>
                <a:ext uri="{FF2B5EF4-FFF2-40B4-BE49-F238E27FC236}">
                  <a16:creationId xmlns:a16="http://schemas.microsoft.com/office/drawing/2014/main" id="{C64242BF-9927-4099-930D-1C86B0450746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Google Shape;242;p31">
              <a:extLst>
                <a:ext uri="{FF2B5EF4-FFF2-40B4-BE49-F238E27FC236}">
                  <a16:creationId xmlns:a16="http://schemas.microsoft.com/office/drawing/2014/main" id="{5864D1A0-7D7F-481E-B22E-2C747597808A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3;p31">
              <a:extLst>
                <a:ext uri="{FF2B5EF4-FFF2-40B4-BE49-F238E27FC236}">
                  <a16:creationId xmlns:a16="http://schemas.microsoft.com/office/drawing/2014/main" id="{34014F65-EC86-46DB-BCC1-41F2D455113E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5" name="Google Shape;244;p31">
              <a:extLst>
                <a:ext uri="{FF2B5EF4-FFF2-40B4-BE49-F238E27FC236}">
                  <a16:creationId xmlns:a16="http://schemas.microsoft.com/office/drawing/2014/main" id="{EF7E4456-F5C1-49BD-B744-6193A3ABF5E1}"/>
                </a:ext>
              </a:extLst>
            </p:cNvPr>
            <p:cNvSpPr txBox="1"/>
            <p:nvPr/>
          </p:nvSpPr>
          <p:spPr>
            <a:xfrm rot="18900000">
              <a:off x="1893576" y="2505562"/>
              <a:ext cx="2473269" cy="62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800" dirty="0"/>
                <a:t>  프로젝트 개요 일정표 및 업무 분담</a:t>
              </a:r>
            </a:p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800" dirty="0"/>
                <a:t>  요구사항명세</a:t>
              </a:r>
            </a:p>
            <a:p>
              <a:pPr marL="127000">
                <a:lnSpc>
                  <a:spcPct val="150000"/>
                </a:lnSpc>
              </a:pPr>
              <a:endParaRPr lang="ko-KR" altLang="en-US" sz="800" dirty="0"/>
            </a:p>
            <a:p>
              <a:pPr marL="127000">
                <a:lnSpc>
                  <a:spcPct val="150000"/>
                </a:lnSpc>
              </a:pPr>
              <a:endParaRPr lang="ko-KR" altLang="en-US" sz="800" dirty="0"/>
            </a:p>
            <a:p>
              <a:pPr>
                <a:lnSpc>
                  <a:spcPct val="150000"/>
                </a:lnSpc>
              </a:pPr>
              <a:endParaRPr lang="ko-KR" altLang="en-US" sz="800" dirty="0"/>
            </a:p>
          </p:txBody>
        </p:sp>
      </p:grpSp>
      <p:grpSp>
        <p:nvGrpSpPr>
          <p:cNvPr id="26" name="Google Shape;245;p31">
            <a:extLst>
              <a:ext uri="{FF2B5EF4-FFF2-40B4-BE49-F238E27FC236}">
                <a16:creationId xmlns:a16="http://schemas.microsoft.com/office/drawing/2014/main" id="{09844D0F-469A-4BB5-A095-AF19AD03A83C}"/>
              </a:ext>
            </a:extLst>
          </p:cNvPr>
          <p:cNvGrpSpPr/>
          <p:nvPr/>
        </p:nvGrpSpPr>
        <p:grpSpPr>
          <a:xfrm>
            <a:off x="2366495" y="2378128"/>
            <a:ext cx="3040276" cy="1338590"/>
            <a:chOff x="2957320" y="2240903"/>
            <a:chExt cx="3040276" cy="1338590"/>
          </a:xfrm>
        </p:grpSpPr>
        <p:sp>
          <p:nvSpPr>
            <p:cNvPr id="27" name="Google Shape;246;p31">
              <a:extLst>
                <a:ext uri="{FF2B5EF4-FFF2-40B4-BE49-F238E27FC236}">
                  <a16:creationId xmlns:a16="http://schemas.microsoft.com/office/drawing/2014/main" id="{E9654641-DD86-4EB0-B486-40A86336AF0C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;p31">
              <a:extLst>
                <a:ext uri="{FF2B5EF4-FFF2-40B4-BE49-F238E27FC236}">
                  <a16:creationId xmlns:a16="http://schemas.microsoft.com/office/drawing/2014/main" id="{0D3448B7-4398-4277-93D9-E15AD3EB11EC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" name="Google Shape;248;p31">
              <a:extLst>
                <a:ext uri="{FF2B5EF4-FFF2-40B4-BE49-F238E27FC236}">
                  <a16:creationId xmlns:a16="http://schemas.microsoft.com/office/drawing/2014/main" id="{DEBA0B09-CF76-49A9-8C74-37205DF1B25E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 dirty="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31" name="Google Shape;250;p31">
            <a:extLst>
              <a:ext uri="{FF2B5EF4-FFF2-40B4-BE49-F238E27FC236}">
                <a16:creationId xmlns:a16="http://schemas.microsoft.com/office/drawing/2014/main" id="{47500E82-A4AD-4F58-88FC-BCA0A0AEF4CC}"/>
              </a:ext>
            </a:extLst>
          </p:cNvPr>
          <p:cNvGrpSpPr/>
          <p:nvPr/>
        </p:nvGrpSpPr>
        <p:grpSpPr>
          <a:xfrm>
            <a:off x="4286514" y="2375428"/>
            <a:ext cx="3228827" cy="1341290"/>
            <a:chOff x="4877339" y="2238203"/>
            <a:chExt cx="3228827" cy="1341290"/>
          </a:xfrm>
        </p:grpSpPr>
        <p:sp>
          <p:nvSpPr>
            <p:cNvPr id="32" name="Google Shape;251;p31">
              <a:extLst>
                <a:ext uri="{FF2B5EF4-FFF2-40B4-BE49-F238E27FC236}">
                  <a16:creationId xmlns:a16="http://schemas.microsoft.com/office/drawing/2014/main" id="{E85EEC24-8619-4CF3-A728-5B5A4E3E7DA7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;p31">
              <a:extLst>
                <a:ext uri="{FF2B5EF4-FFF2-40B4-BE49-F238E27FC236}">
                  <a16:creationId xmlns:a16="http://schemas.microsoft.com/office/drawing/2014/main" id="{11CBB4E9-19C6-405D-BDFB-A180394E4500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" name="Google Shape;253;p31">
              <a:extLst>
                <a:ext uri="{FF2B5EF4-FFF2-40B4-BE49-F238E27FC236}">
                  <a16:creationId xmlns:a16="http://schemas.microsoft.com/office/drawing/2014/main" id="{A0E13B54-6FFC-45DA-8614-EF8C8003917D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35" name="Google Shape;254;p31">
              <a:extLst>
                <a:ext uri="{FF2B5EF4-FFF2-40B4-BE49-F238E27FC236}">
                  <a16:creationId xmlns:a16="http://schemas.microsoft.com/office/drawing/2014/main" id="{884E878F-5830-45B8-A618-09E6C9EE6CCD}"/>
                </a:ext>
              </a:extLst>
            </p:cNvPr>
            <p:cNvSpPr txBox="1"/>
            <p:nvPr/>
          </p:nvSpPr>
          <p:spPr>
            <a:xfrm rot="18900000">
              <a:off x="5902538" y="2504060"/>
              <a:ext cx="2203628" cy="8258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0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D26A50"/>
                  </a:solidFill>
                </a:rPr>
                <a:t>5.  </a:t>
              </a:r>
              <a:r>
                <a:rPr lang="ko-KR" altLang="en-US" sz="800" dirty="0"/>
                <a:t>스토리보드</a:t>
              </a:r>
              <a:endParaRPr lang="en-US" altLang="ko-KR" sz="800" dirty="0"/>
            </a:p>
            <a:p>
              <a:pPr marL="127000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D26A50"/>
                  </a:solidFill>
                </a:rPr>
                <a:t>6.   </a:t>
              </a:r>
              <a:r>
                <a:rPr lang="ko-KR" altLang="en-US" sz="800" dirty="0"/>
                <a:t>코드 내용</a:t>
              </a:r>
            </a:p>
            <a:p>
              <a:pPr marL="127000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D26A50"/>
                  </a:solidFill>
                </a:rPr>
                <a:t>7.   </a:t>
              </a:r>
              <a:r>
                <a:rPr lang="ko-KR" altLang="en-US" sz="800" dirty="0"/>
                <a:t>피드백 및 마무리</a:t>
              </a:r>
            </a:p>
          </p:txBody>
        </p:sp>
      </p:grpSp>
      <p:sp>
        <p:nvSpPr>
          <p:cNvPr id="37" name="Google Shape;244;p31">
            <a:extLst>
              <a:ext uri="{FF2B5EF4-FFF2-40B4-BE49-F238E27FC236}">
                <a16:creationId xmlns:a16="http://schemas.microsoft.com/office/drawing/2014/main" id="{BA5D823F-D302-4E45-A337-354996B98253}"/>
              </a:ext>
            </a:extLst>
          </p:cNvPr>
          <p:cNvSpPr txBox="1"/>
          <p:nvPr/>
        </p:nvSpPr>
        <p:spPr>
          <a:xfrm rot="18900000">
            <a:off x="3027165" y="2724085"/>
            <a:ext cx="2661951" cy="52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/>
              <a:t>3. </a:t>
            </a:r>
            <a:r>
              <a:rPr lang="ko-KR" altLang="en-US" sz="800" dirty="0" err="1"/>
              <a:t>유스케이스</a:t>
            </a:r>
            <a:r>
              <a:rPr lang="ko-KR" altLang="en-US" sz="800" dirty="0"/>
              <a:t> 클래스 다이어그램 시퀀스 다이어그램 </a:t>
            </a:r>
            <a:endParaRPr lang="en-US" altLang="ko-KR" sz="800" dirty="0"/>
          </a:p>
          <a:p>
            <a:pPr>
              <a:lnSpc>
                <a:spcPct val="150000"/>
              </a:lnSpc>
            </a:pPr>
            <a:r>
              <a:rPr lang="en-US" altLang="ko-KR" sz="800" dirty="0"/>
              <a:t>4. ERD (</a:t>
            </a:r>
            <a:r>
              <a:rPr lang="ko-KR" altLang="en-US" sz="800" dirty="0"/>
              <a:t>논리</a:t>
            </a:r>
            <a:r>
              <a:rPr lang="en-US" altLang="ko-KR" sz="800" dirty="0"/>
              <a:t>, </a:t>
            </a:r>
            <a:r>
              <a:rPr lang="ko-KR" altLang="en-US" sz="800" dirty="0"/>
              <a:t>물리</a:t>
            </a:r>
            <a:r>
              <a:rPr lang="en-US" altLang="ko-KR" sz="800" dirty="0"/>
              <a:t>)</a:t>
            </a:r>
            <a:endParaRPr lang="ko-KR" altLang="en-US" sz="800" dirty="0"/>
          </a:p>
          <a:p>
            <a:pPr marL="127000">
              <a:lnSpc>
                <a:spcPct val="150000"/>
              </a:lnSpc>
            </a:pPr>
            <a:endParaRPr lang="ko-KR" altLang="en-US" sz="800" dirty="0"/>
          </a:p>
          <a:p>
            <a:pPr marL="127000">
              <a:lnSpc>
                <a:spcPct val="150000"/>
              </a:lnSpc>
            </a:pPr>
            <a:endParaRPr lang="ko-KR" altLang="en-US" sz="800" dirty="0"/>
          </a:p>
          <a:p>
            <a:pPr>
              <a:lnSpc>
                <a:spcPct val="150000"/>
              </a:lnSpc>
            </a:pP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25" y="252229"/>
            <a:ext cx="4549500" cy="487500"/>
          </a:xfrm>
        </p:spPr>
        <p:txBody>
          <a:bodyPr/>
          <a:lstStyle/>
          <a:p>
            <a:r>
              <a:rPr lang="ko-KR" altLang="en-US" dirty="0"/>
              <a:t>삭제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20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8C82-1839-44B5-B209-3C1610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753951"/>
            <a:ext cx="9029700" cy="31242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D95089D-B446-4A47-A422-07CBA7B03EF7}"/>
              </a:ext>
            </a:extLst>
          </p:cNvPr>
          <p:cNvGrpSpPr/>
          <p:nvPr/>
        </p:nvGrpSpPr>
        <p:grpSpPr>
          <a:xfrm>
            <a:off x="7104475" y="2490311"/>
            <a:ext cx="1848609" cy="2553651"/>
            <a:chOff x="6308012" y="1621844"/>
            <a:chExt cx="2360532" cy="32608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226E8E-ACDA-448C-A6F4-4D3C3171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8012" y="1621844"/>
              <a:ext cx="2360532" cy="326081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468E3A6-C348-45DF-AB7F-26B3C451C312}"/>
                </a:ext>
              </a:extLst>
            </p:cNvPr>
            <p:cNvSpPr/>
            <p:nvPr/>
          </p:nvSpPr>
          <p:spPr>
            <a:xfrm>
              <a:off x="7802880" y="4580372"/>
              <a:ext cx="638483" cy="2561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97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39" y="213283"/>
            <a:ext cx="4549500" cy="487500"/>
          </a:xfrm>
        </p:spPr>
        <p:txBody>
          <a:bodyPr/>
          <a:lstStyle/>
          <a:p>
            <a:r>
              <a:rPr lang="en-US" altLang="ko-KR" dirty="0" err="1"/>
              <a:t>saveAction</a:t>
            </a:r>
            <a:endParaRPr lang="ko-KR" altLang="en-US"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21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6CFBE-21DA-48CD-9F5E-6ADB1C96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" y="901616"/>
            <a:ext cx="7543800" cy="1800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3C846-5AC9-44FC-8364-6F372B0F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82" y="2252819"/>
            <a:ext cx="5377113" cy="251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885" y="577349"/>
            <a:ext cx="4549500" cy="487500"/>
          </a:xfrm>
        </p:spPr>
        <p:txBody>
          <a:bodyPr/>
          <a:lstStyle/>
          <a:p>
            <a:r>
              <a:rPr lang="ko-KR" altLang="en-US" dirty="0"/>
              <a:t>알아보기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C28D3-A84A-4FB0-9CB6-A8FC4436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2" y="1376362"/>
            <a:ext cx="4581525" cy="2390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01DC0-F8C7-402F-8CDC-5AB9FDAB6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 b="-1"/>
          <a:stretch/>
        </p:blipFill>
        <p:spPr>
          <a:xfrm>
            <a:off x="4984909" y="2598009"/>
            <a:ext cx="3419475" cy="202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188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863658" y="1809778"/>
              <a:ext cx="318761" cy="2204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봄비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 err="1"/>
              <a:t>fx</a:t>
            </a:r>
            <a:r>
              <a:rPr lang="ko-KR" altLang="en-US" sz="1050" dirty="0"/>
              <a:t>로 표를 꾸미고 싶었는데 아이콘만 삽입해서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검색기능이 없어서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 err="1"/>
              <a:t>마릿수의</a:t>
            </a:r>
            <a:r>
              <a:rPr lang="ko-KR" altLang="en-US" sz="1050" dirty="0"/>
              <a:t> 초기값이 </a:t>
            </a:r>
            <a:r>
              <a:rPr lang="en-US" altLang="ko-KR" sz="1050" dirty="0"/>
              <a:t>0</a:t>
            </a:r>
            <a:r>
              <a:rPr lang="ko-KR" altLang="en-US" sz="1050" dirty="0"/>
              <a:t>으로 설정되어 있어서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4" y="4063600"/>
            <a:ext cx="1396239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수정한 후 스크롤을 움직여 범위 밖으로 나갔다가 다시 돌아와야만 수정 추가 된 부분이 확인돼서 아쉬웠다</a:t>
            </a:r>
            <a:r>
              <a:rPr lang="en-US" altLang="ko-KR" sz="1050" dirty="0"/>
              <a:t>.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그래프가 연결이 안 돼서 아쉬웠다</a:t>
            </a:r>
            <a:r>
              <a:rPr lang="en-US" altLang="ko-KR" sz="1050" dirty="0"/>
              <a:t>. </a:t>
            </a:r>
            <a:r>
              <a:rPr lang="ko-KR" altLang="en-US" sz="1050" dirty="0"/>
              <a:t>코드 부분 공부가 부족했다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 삭제 실행 후 확인창이 뜨지 않아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419;p42">
            <a:extLst>
              <a:ext uri="{FF2B5EF4-FFF2-40B4-BE49-F238E27FC236}">
                <a16:creationId xmlns:a16="http://schemas.microsoft.com/office/drawing/2014/main" id="{5453635C-07AF-42D5-BB26-E1FECD725B35}"/>
              </a:ext>
            </a:extLst>
          </p:cNvPr>
          <p:cNvSpPr/>
          <p:nvPr/>
        </p:nvSpPr>
        <p:spPr>
          <a:xfrm>
            <a:off x="3891733" y="1809777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동원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19;p42">
            <a:extLst>
              <a:ext uri="{FF2B5EF4-FFF2-40B4-BE49-F238E27FC236}">
                <a16:creationId xmlns:a16="http://schemas.microsoft.com/office/drawing/2014/main" id="{D40A9FC5-1AFE-4F3D-AD11-26E6B44398A0}"/>
              </a:ext>
            </a:extLst>
          </p:cNvPr>
          <p:cNvSpPr/>
          <p:nvPr/>
        </p:nvSpPr>
        <p:spPr>
          <a:xfrm>
            <a:off x="5919514" y="180977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Google Shape;419;p42">
            <a:extLst>
              <a:ext uri="{FF2B5EF4-FFF2-40B4-BE49-F238E27FC236}">
                <a16:creationId xmlns:a16="http://schemas.microsoft.com/office/drawing/2014/main" id="{35E82B84-C80A-403C-8F6A-0C0906CA178E}"/>
              </a:ext>
            </a:extLst>
          </p:cNvPr>
          <p:cNvSpPr/>
          <p:nvPr/>
        </p:nvSpPr>
        <p:spPr>
          <a:xfrm>
            <a:off x="2898966" y="370326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419;p42">
            <a:extLst>
              <a:ext uri="{FF2B5EF4-FFF2-40B4-BE49-F238E27FC236}">
                <a16:creationId xmlns:a16="http://schemas.microsoft.com/office/drawing/2014/main" id="{9107F4F5-13B3-4660-8FC4-47609A5AE470}"/>
              </a:ext>
            </a:extLst>
          </p:cNvPr>
          <p:cNvSpPr/>
          <p:nvPr/>
        </p:nvSpPr>
        <p:spPr>
          <a:xfrm>
            <a:off x="4937518" y="3704840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419;p42">
            <a:extLst>
              <a:ext uri="{FF2B5EF4-FFF2-40B4-BE49-F238E27FC236}">
                <a16:creationId xmlns:a16="http://schemas.microsoft.com/office/drawing/2014/main" id="{55EF2351-9B9C-4BC6-B308-2817A6EC35BA}"/>
              </a:ext>
            </a:extLst>
          </p:cNvPr>
          <p:cNvSpPr/>
          <p:nvPr/>
        </p:nvSpPr>
        <p:spPr>
          <a:xfrm>
            <a:off x="6957839" y="3697133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59D15B-9D23-45B7-A1A1-6BC85D393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781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also split your content</a:t>
            </a:r>
            <a:endParaRPr dirty="0"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697736" y="1620175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944765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450707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855300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2046114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3349363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540177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176" name="Google Shape;176;p26"/>
          <p:cNvCxnSpPr>
            <a:stCxn id="169" idx="2"/>
            <a:endCxn id="170" idx="0"/>
          </p:cNvCxnSpPr>
          <p:nvPr/>
        </p:nvCxnSpPr>
        <p:spPr>
          <a:xfrm rot="-5400000" flipH="1">
            <a:off x="3564736" y="1872175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7" name="Google Shape;177;p26"/>
          <p:cNvCxnSpPr>
            <a:stCxn id="171" idx="0"/>
            <a:endCxn id="169" idx="2"/>
          </p:cNvCxnSpPr>
          <p:nvPr/>
        </p:nvCxnSpPr>
        <p:spPr>
          <a:xfrm rot="-5400000">
            <a:off x="2317707" y="1872151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8" name="Google Shape;178;p26"/>
          <p:cNvCxnSpPr>
            <a:stCxn id="171" idx="2"/>
            <a:endCxn id="173" idx="0"/>
          </p:cNvCxnSpPr>
          <p:nvPr/>
        </p:nvCxnSpPr>
        <p:spPr>
          <a:xfrm rot="-5400000" flipH="1">
            <a:off x="1991907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9" name="Google Shape;179;p26"/>
          <p:cNvCxnSpPr>
            <a:stCxn id="172" idx="0"/>
            <a:endCxn id="171" idx="2"/>
          </p:cNvCxnSpPr>
          <p:nvPr/>
        </p:nvCxnSpPr>
        <p:spPr>
          <a:xfrm rot="-5400000">
            <a:off x="1396500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0" name="Google Shape;180;p26"/>
          <p:cNvCxnSpPr>
            <a:stCxn id="170" idx="2"/>
            <a:endCxn id="175" idx="0"/>
          </p:cNvCxnSpPr>
          <p:nvPr/>
        </p:nvCxnSpPr>
        <p:spPr>
          <a:xfrm rot="-5400000" flipH="1">
            <a:off x="4485965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1" name="Google Shape;181;p26"/>
          <p:cNvCxnSpPr>
            <a:stCxn id="174" idx="0"/>
            <a:endCxn id="170" idx="2"/>
          </p:cNvCxnSpPr>
          <p:nvPr/>
        </p:nvCxnSpPr>
        <p:spPr>
          <a:xfrm rot="-5400000">
            <a:off x="3890563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855300" y="1657581"/>
          <a:ext cx="4549500" cy="277650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13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3D833-195B-444E-9F01-076A29437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275" y="1506350"/>
            <a:ext cx="2125800" cy="2864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프로젝트 개요 일정표 및 업무 분담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요구사항명세</a:t>
            </a:r>
          </a:p>
          <a:p>
            <a:pPr>
              <a:buFont typeface="+mj-lt"/>
              <a:buAutoNum type="arabicPeriod"/>
            </a:pPr>
            <a:r>
              <a:rPr lang="ko-KR" altLang="en-US" dirty="0" err="1"/>
              <a:t>유스케이스</a:t>
            </a:r>
            <a:endParaRPr lang="en-US" altLang="ko-KR" dirty="0"/>
          </a:p>
          <a:p>
            <a:pPr marL="127000" indent="0">
              <a:lnSpc>
                <a:spcPct val="150000"/>
              </a:lnSpc>
              <a:buNone/>
            </a:pPr>
            <a:r>
              <a:rPr lang="ko-KR" altLang="en-US" dirty="0"/>
              <a:t>클래스 다이어그램</a:t>
            </a:r>
            <a:r>
              <a:rPr lang="en-US" altLang="ko-KR" dirty="0"/>
              <a:t> </a:t>
            </a:r>
            <a:r>
              <a:rPr lang="ko-KR" altLang="en-US" dirty="0"/>
              <a:t>시퀀스 다이어그램</a:t>
            </a:r>
          </a:p>
          <a:p>
            <a:pPr marL="127000" indent="0">
              <a:buNone/>
            </a:pPr>
            <a:endParaRPr lang="ko-KR" altLang="en-US" dirty="0"/>
          </a:p>
          <a:p>
            <a:pPr marL="12700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1E0B105-3189-4E18-9590-FAA9E9E355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31450" y="2066924"/>
            <a:ext cx="2573350" cy="2343325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4.   </a:t>
            </a:r>
            <a:r>
              <a:rPr lang="en-US" altLang="ko-KR" dirty="0"/>
              <a:t>ERD (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물리</a:t>
            </a:r>
            <a:r>
              <a:rPr lang="en-US" altLang="ko-KR" dirty="0"/>
              <a:t>)</a:t>
            </a:r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5.   </a:t>
            </a:r>
            <a:r>
              <a:rPr lang="ko-KR" altLang="en-US" dirty="0"/>
              <a:t>스토리보드</a:t>
            </a:r>
            <a:endParaRPr lang="en-US" altLang="ko-KR" dirty="0"/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6.   </a:t>
            </a:r>
            <a:r>
              <a:rPr lang="ko-KR" altLang="en-US" dirty="0"/>
              <a:t>코드 내용</a:t>
            </a:r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7.   </a:t>
            </a:r>
            <a:r>
              <a:rPr lang="ko-KR" altLang="en-US" dirty="0"/>
              <a:t>피드백 및 마무리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514725" y="951649"/>
            <a:ext cx="6996589" cy="333302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 idx="4294967295"/>
          </p:nvPr>
        </p:nvSpPr>
        <p:spPr>
          <a:xfrm>
            <a:off x="855300" y="3903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195" name="Google Shape;195;p28"/>
          <p:cNvSpPr/>
          <p:nvPr/>
        </p:nvSpPr>
        <p:spPr>
          <a:xfrm>
            <a:off x="1781685" y="1752688"/>
            <a:ext cx="681900" cy="1731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our office</a:t>
            </a:r>
            <a:endParaRPr sz="7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4294967295"/>
          </p:nvPr>
        </p:nvSpPr>
        <p:spPr>
          <a:xfrm>
            <a:off x="855300" y="467365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Find more maps at </a:t>
            </a:r>
            <a:r>
              <a:rPr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accent2"/>
              </a:solidFill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>
            <a:off x="1065375" y="1896383"/>
            <a:ext cx="144900" cy="183271"/>
            <a:chOff x="1265350" y="1434358"/>
            <a:chExt cx="144900" cy="183271"/>
          </a:xfrm>
        </p:grpSpPr>
        <p:sp>
          <p:nvSpPr>
            <p:cNvPr id="199" name="Google Shape;199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1" name="Google Shape;201;p28"/>
          <p:cNvGrpSpPr/>
          <p:nvPr/>
        </p:nvGrpSpPr>
        <p:grpSpPr>
          <a:xfrm>
            <a:off x="2463575" y="3303858"/>
            <a:ext cx="144900" cy="183271"/>
            <a:chOff x="1265350" y="1434358"/>
            <a:chExt cx="144900" cy="183271"/>
          </a:xfrm>
        </p:grpSpPr>
        <p:sp>
          <p:nvSpPr>
            <p:cNvPr id="202" name="Google Shape;202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4" name="Google Shape;204;p28"/>
          <p:cNvGrpSpPr/>
          <p:nvPr/>
        </p:nvGrpSpPr>
        <p:grpSpPr>
          <a:xfrm>
            <a:off x="3390675" y="1747621"/>
            <a:ext cx="144900" cy="183271"/>
            <a:chOff x="1265350" y="1434358"/>
            <a:chExt cx="144900" cy="183271"/>
          </a:xfrm>
        </p:grpSpPr>
        <p:sp>
          <p:nvSpPr>
            <p:cNvPr id="205" name="Google Shape;205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7" name="Google Shape;207;p28"/>
          <p:cNvGrpSpPr/>
          <p:nvPr/>
        </p:nvGrpSpPr>
        <p:grpSpPr>
          <a:xfrm>
            <a:off x="3998225" y="3546583"/>
            <a:ext cx="144900" cy="183271"/>
            <a:chOff x="1265350" y="1434358"/>
            <a:chExt cx="144900" cy="183271"/>
          </a:xfrm>
        </p:grpSpPr>
        <p:sp>
          <p:nvSpPr>
            <p:cNvPr id="208" name="Google Shape;208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9" name="Google Shape;209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0" name="Google Shape;210;p28"/>
          <p:cNvGrpSpPr/>
          <p:nvPr/>
        </p:nvGrpSpPr>
        <p:grpSpPr>
          <a:xfrm>
            <a:off x="5805625" y="2188783"/>
            <a:ext cx="144900" cy="183271"/>
            <a:chOff x="1265350" y="1434358"/>
            <a:chExt cx="144900" cy="183271"/>
          </a:xfrm>
        </p:grpSpPr>
        <p:sp>
          <p:nvSpPr>
            <p:cNvPr id="211" name="Google Shape;211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3" name="Google Shape;213;p28"/>
          <p:cNvGrpSpPr/>
          <p:nvPr/>
        </p:nvGrpSpPr>
        <p:grpSpPr>
          <a:xfrm>
            <a:off x="6440750" y="3623808"/>
            <a:ext cx="144900" cy="183271"/>
            <a:chOff x="1265350" y="1434358"/>
            <a:chExt cx="144900" cy="183271"/>
          </a:xfrm>
        </p:grpSpPr>
        <p:sp>
          <p:nvSpPr>
            <p:cNvPr id="214" name="Google Shape;214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50"/>
            <a:ext cx="5796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579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89,526,124$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That’s a lot of money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100%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Total success!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185,244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And a lot of users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702911" y="1395275"/>
            <a:ext cx="2726286" cy="2547000"/>
            <a:chOff x="1293736" y="1258050"/>
            <a:chExt cx="2726286" cy="2547000"/>
          </a:xfrm>
        </p:grpSpPr>
        <p:sp>
          <p:nvSpPr>
            <p:cNvPr id="241" name="Google Shape;241;p3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3" name="Google Shape;243;p31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4" name="Google Shape;244;p31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2613133" y="1395275"/>
            <a:ext cx="2726286" cy="2547000"/>
            <a:chOff x="3203958" y="1258050"/>
            <a:chExt cx="2726286" cy="2547000"/>
          </a:xfrm>
        </p:grpSpPr>
        <p:sp>
          <p:nvSpPr>
            <p:cNvPr id="246" name="Google Shape;246;p3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" name="Google Shape;248;p31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9" name="Google Shape;249;p31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4533152" y="1395275"/>
            <a:ext cx="2726286" cy="2547000"/>
            <a:chOff x="5123977" y="1258050"/>
            <a:chExt cx="2726286" cy="2547000"/>
          </a:xfrm>
        </p:grpSpPr>
        <p:sp>
          <p:nvSpPr>
            <p:cNvPr id="251" name="Google Shape;251;p3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3" name="Google Shape;253;p31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54" name="Google Shape;254;p31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273" name="Google Shape;273;p33"/>
          <p:cNvCxnSpPr/>
          <p:nvPr/>
        </p:nvCxnSpPr>
        <p:spPr>
          <a:xfrm>
            <a:off x="855300" y="846099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>
            <a:off x="855300" y="1555581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>
            <a:off x="855300" y="2265063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>
            <a:off x="855300" y="297454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>
            <a:off x="855300" y="370592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3"/>
          <p:cNvSpPr txBox="1"/>
          <p:nvPr/>
        </p:nvSpPr>
        <p:spPr>
          <a:xfrm>
            <a:off x="855300" y="687350"/>
            <a:ext cx="373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359968" y="2152336"/>
            <a:ext cx="190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1615640" y="1758273"/>
            <a:ext cx="1902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1871312" y="2265063"/>
            <a:ext cx="1902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2786230" y="2466126"/>
            <a:ext cx="190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3041903" y="1867743"/>
            <a:ext cx="1902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3297575" y="1000423"/>
            <a:ext cx="1902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4212493" y="1911518"/>
            <a:ext cx="190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4468165" y="845975"/>
            <a:ext cx="1902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4723838" y="2093961"/>
            <a:ext cx="1902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5638756" y="2524500"/>
            <a:ext cx="190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5894428" y="1065018"/>
            <a:ext cx="1902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6150100" y="1378808"/>
            <a:ext cx="1902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2317025" y="316700"/>
            <a:ext cx="4509900" cy="450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4294967295"/>
          </p:nvPr>
        </p:nvSpPr>
        <p:spPr>
          <a:xfrm>
            <a:off x="702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503713" y="355681"/>
            <a:ext cx="2136974" cy="4431983"/>
            <a:chOff x="2547150" y="238125"/>
            <a:chExt cx="2525675" cy="5238750"/>
          </a:xfrm>
        </p:grpSpPr>
        <p:sp>
          <p:nvSpPr>
            <p:cNvPr id="300" name="Google Shape;300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6036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92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body" idx="4294967295"/>
          </p:nvPr>
        </p:nvSpPr>
        <p:spPr>
          <a:xfrm>
            <a:off x="3981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Tablet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63414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203802" y="460534"/>
            <a:ext cx="2736410" cy="4222433"/>
            <a:chOff x="2112475" y="238125"/>
            <a:chExt cx="3395050" cy="5238750"/>
          </a:xfrm>
        </p:grpSpPr>
        <p:sp>
          <p:nvSpPr>
            <p:cNvPr id="315" name="Google Shape;315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0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4294967295"/>
          </p:nvPr>
        </p:nvSpPr>
        <p:spPr>
          <a:xfrm>
            <a:off x="321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Desktopproject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4294967295"/>
          </p:nvPr>
        </p:nvSpPr>
        <p:spPr>
          <a:xfrm>
            <a:off x="6417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328" name="Google Shape;328;p36"/>
          <p:cNvGrpSpPr/>
          <p:nvPr/>
        </p:nvGrpSpPr>
        <p:grpSpPr>
          <a:xfrm>
            <a:off x="2571955" y="1095241"/>
            <a:ext cx="3999585" cy="2343309"/>
            <a:chOff x="1177450" y="241631"/>
            <a:chExt cx="6173152" cy="3616776"/>
          </a:xfrm>
        </p:grpSpPr>
        <p:sp>
          <p:nvSpPr>
            <p:cNvPr id="329" name="Google Shape;329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017600" y="1220211"/>
            <a:ext cx="3108801" cy="197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800" y="2305462"/>
            <a:ext cx="46446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You can find me at: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@username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user@mail.me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38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Special thanks to all the people who made and released these awesome resources for free: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Fresh Folk</a:t>
            </a:r>
            <a:r>
              <a:rPr lang="en" sz="1700"/>
              <a:t> illustrations by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Leni Kauffman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Presentation template by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SlidesCarnival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✓"/>
            </a:pPr>
            <a:r>
              <a:rPr lang="en" sz="1700"/>
              <a:t>Photographs by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Unsplash</a:t>
            </a:r>
            <a:endParaRPr sz="1700"/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707592" y="458622"/>
            <a:ext cx="323278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707592" y="1419224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228621" y="462897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 관리 서비스 입니다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4549500" cy="24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Titles: Playfair Display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Body copy: Inter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https://www.fontsquirrel.com/fonts/playfair-display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https://www.fontsquirrel.com/fonts/inter</a:t>
            </a:r>
            <a:br>
              <a:rPr lang="en" sz="1600"/>
            </a:br>
            <a:endParaRPr sz="1600" b="1">
              <a:solidFill>
                <a:srgbClr val="3D85C6"/>
              </a:solidFill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855300" y="4028375"/>
            <a:ext cx="485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2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63" name="Google Shape;363;p40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652344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96676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41008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4853410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429673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AUG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374005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JUL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318337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262669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MAY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207001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1513341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95666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FEB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39998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JAN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0" y="2755950"/>
            <a:ext cx="537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4" name="Google Shape;384;p41"/>
          <p:cNvCxnSpPr/>
          <p:nvPr/>
        </p:nvCxnSpPr>
        <p:spPr>
          <a:xfrm rot="10800000">
            <a:off x="64846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41"/>
          <p:cNvSpPr txBox="1"/>
          <p:nvPr/>
        </p:nvSpPr>
        <p:spPr>
          <a:xfrm>
            <a:off x="613871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6" name="Google Shape;386;p41"/>
          <p:cNvCxnSpPr/>
          <p:nvPr/>
        </p:nvCxnSpPr>
        <p:spPr>
          <a:xfrm rot="10800000">
            <a:off x="17627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41"/>
          <p:cNvSpPr txBox="1"/>
          <p:nvPr/>
        </p:nvSpPr>
        <p:spPr>
          <a:xfrm>
            <a:off x="1729398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8" name="Google Shape;388;p41"/>
          <p:cNvCxnSpPr/>
          <p:nvPr/>
        </p:nvCxnSpPr>
        <p:spPr>
          <a:xfrm rot="10800000">
            <a:off x="28769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41"/>
          <p:cNvSpPr txBox="1"/>
          <p:nvPr/>
        </p:nvSpPr>
        <p:spPr>
          <a:xfrm>
            <a:off x="2844925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0" name="Google Shape;390;p41"/>
          <p:cNvCxnSpPr/>
          <p:nvPr/>
        </p:nvCxnSpPr>
        <p:spPr>
          <a:xfrm rot="10800000">
            <a:off x="399123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41"/>
          <p:cNvSpPr txBox="1"/>
          <p:nvPr/>
        </p:nvSpPr>
        <p:spPr>
          <a:xfrm>
            <a:off x="3960452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 rot="10800000">
            <a:off x="510549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41"/>
          <p:cNvSpPr txBox="1"/>
          <p:nvPr/>
        </p:nvSpPr>
        <p:spPr>
          <a:xfrm>
            <a:off x="5075979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4" name="Google Shape;394;p41"/>
          <p:cNvCxnSpPr/>
          <p:nvPr/>
        </p:nvCxnSpPr>
        <p:spPr>
          <a:xfrm rot="10800000">
            <a:off x="621974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41"/>
          <p:cNvSpPr txBox="1"/>
          <p:nvPr/>
        </p:nvSpPr>
        <p:spPr>
          <a:xfrm>
            <a:off x="6191506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41"/>
          <p:cNvCxnSpPr/>
          <p:nvPr/>
        </p:nvCxnSpPr>
        <p:spPr>
          <a:xfrm rot="10800000">
            <a:off x="12141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41"/>
          <p:cNvSpPr txBox="1"/>
          <p:nvPr/>
        </p:nvSpPr>
        <p:spPr>
          <a:xfrm>
            <a:off x="1155000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8" name="Google Shape;398;p41"/>
          <p:cNvCxnSpPr/>
          <p:nvPr/>
        </p:nvCxnSpPr>
        <p:spPr>
          <a:xfrm rot="10800000">
            <a:off x="232840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41"/>
          <p:cNvSpPr txBox="1"/>
          <p:nvPr/>
        </p:nvSpPr>
        <p:spPr>
          <a:xfrm>
            <a:off x="2276983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0" name="Google Shape;400;p41"/>
          <p:cNvCxnSpPr/>
          <p:nvPr/>
        </p:nvCxnSpPr>
        <p:spPr>
          <a:xfrm rot="10800000">
            <a:off x="344266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41"/>
          <p:cNvSpPr txBox="1"/>
          <p:nvPr/>
        </p:nvSpPr>
        <p:spPr>
          <a:xfrm>
            <a:off x="3398965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2" name="Google Shape;402;p41"/>
          <p:cNvCxnSpPr/>
          <p:nvPr/>
        </p:nvCxnSpPr>
        <p:spPr>
          <a:xfrm rot="10800000">
            <a:off x="455692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41"/>
          <p:cNvSpPr txBox="1"/>
          <p:nvPr/>
        </p:nvSpPr>
        <p:spPr>
          <a:xfrm>
            <a:off x="4520947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rot="10800000">
            <a:off x="567117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41"/>
          <p:cNvSpPr txBox="1"/>
          <p:nvPr/>
        </p:nvSpPr>
        <p:spPr>
          <a:xfrm>
            <a:off x="5642929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 rot="10800000">
            <a:off x="678543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41"/>
          <p:cNvSpPr txBox="1"/>
          <p:nvPr/>
        </p:nvSpPr>
        <p:spPr>
          <a:xfrm>
            <a:off x="6753564" y="3648150"/>
            <a:ext cx="8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447" name="Google Shape;447;p43"/>
          <p:cNvGraphicFramePr/>
          <p:nvPr/>
        </p:nvGraphicFramePr>
        <p:xfrm>
          <a:off x="855475" y="1564481"/>
          <a:ext cx="6410350" cy="319775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W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332975" y="-125"/>
            <a:ext cx="5487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5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496" name="Google Shape;496;p46"/>
          <p:cNvGrpSpPr/>
          <p:nvPr/>
        </p:nvGrpSpPr>
        <p:grpSpPr>
          <a:xfrm>
            <a:off x="855098" y="1412891"/>
            <a:ext cx="3376543" cy="3035577"/>
            <a:chOff x="3778727" y="4460423"/>
            <a:chExt cx="720160" cy="647438"/>
          </a:xfrm>
        </p:grpSpPr>
        <p:sp>
          <p:nvSpPr>
            <p:cNvPr id="497" name="Google Shape;497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04" name="Google Shape;504;p46"/>
          <p:cNvCxnSpPr/>
          <p:nvPr/>
        </p:nvCxnSpPr>
        <p:spPr>
          <a:xfrm>
            <a:off x="4157024" y="1915604"/>
            <a:ext cx="98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6"/>
          <p:cNvSpPr txBox="1"/>
          <p:nvPr/>
        </p:nvSpPr>
        <p:spPr>
          <a:xfrm>
            <a:off x="5203718" y="175460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6" name="Google Shape;506;p46"/>
          <p:cNvCxnSpPr/>
          <p:nvPr/>
        </p:nvCxnSpPr>
        <p:spPr>
          <a:xfrm>
            <a:off x="4011343" y="2366308"/>
            <a:ext cx="1134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6"/>
          <p:cNvSpPr txBox="1"/>
          <p:nvPr/>
        </p:nvSpPr>
        <p:spPr>
          <a:xfrm>
            <a:off x="5203718" y="220529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8" name="Google Shape;508;p46"/>
          <p:cNvCxnSpPr/>
          <p:nvPr/>
        </p:nvCxnSpPr>
        <p:spPr>
          <a:xfrm>
            <a:off x="3804321" y="2817013"/>
            <a:ext cx="134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6"/>
          <p:cNvSpPr txBox="1"/>
          <p:nvPr/>
        </p:nvSpPr>
        <p:spPr>
          <a:xfrm>
            <a:off x="5203718" y="265599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0" name="Google Shape;510;p46"/>
          <p:cNvCxnSpPr/>
          <p:nvPr/>
        </p:nvCxnSpPr>
        <p:spPr>
          <a:xfrm>
            <a:off x="3627969" y="3267694"/>
            <a:ext cx="1518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6"/>
          <p:cNvSpPr txBox="1"/>
          <p:nvPr/>
        </p:nvSpPr>
        <p:spPr>
          <a:xfrm>
            <a:off x="5203718" y="310668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2" name="Google Shape;512;p46"/>
          <p:cNvCxnSpPr/>
          <p:nvPr/>
        </p:nvCxnSpPr>
        <p:spPr>
          <a:xfrm>
            <a:off x="3436270" y="3718398"/>
            <a:ext cx="1709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6"/>
          <p:cNvSpPr txBox="1"/>
          <p:nvPr/>
        </p:nvSpPr>
        <p:spPr>
          <a:xfrm>
            <a:off x="5203718" y="355738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4" name="Google Shape;514;p46"/>
          <p:cNvCxnSpPr/>
          <p:nvPr/>
        </p:nvCxnSpPr>
        <p:spPr>
          <a:xfrm>
            <a:off x="3236921" y="4169079"/>
            <a:ext cx="190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6"/>
          <p:cNvSpPr txBox="1"/>
          <p:nvPr/>
        </p:nvSpPr>
        <p:spPr>
          <a:xfrm>
            <a:off x="5203718" y="400807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title" idx="4294967295"/>
          </p:nvPr>
        </p:nvSpPr>
        <p:spPr>
          <a:xfrm>
            <a:off x="855300" y="4441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Presentation</a:t>
            </a:r>
            <a:endParaRPr dirty="0"/>
          </a:p>
        </p:txBody>
      </p:sp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202952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/>
        </p:nvSpPr>
        <p:spPr>
          <a:xfrm>
            <a:off x="915750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4" name="Google Shape;52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070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7"/>
          <p:cNvSpPr txBox="1"/>
          <p:nvPr/>
        </p:nvSpPr>
        <p:spPr>
          <a:xfrm>
            <a:off x="3583246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7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1206326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921044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3870444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/>
        </p:nvSpPr>
        <p:spPr>
          <a:xfrm>
            <a:off x="3588540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5" name="Google Shape;535;p4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4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7" name="Google Shape;537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84" name="Google Shape;584;p4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5" name="Google Shape;585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" name="Google Shape;607;p4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08" name="Google Shape;608;p4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9" name="Google Shape;609;p4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48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63585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14AB79-9728-4E9E-B542-AE24F010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21" y="262077"/>
            <a:ext cx="5981224" cy="4605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5" name="Google Shape;625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aphicFrame>
        <p:nvGraphicFramePr>
          <p:cNvPr id="626" name="Google Shape;626;p49"/>
          <p:cNvGraphicFramePr/>
          <p:nvPr/>
        </p:nvGraphicFramePr>
        <p:xfrm>
          <a:off x="855300" y="1474725"/>
          <a:ext cx="5721500" cy="2986825"/>
        </p:xfrm>
        <a:graphic>
          <a:graphicData uri="http://schemas.openxmlformats.org/drawingml/2006/table">
            <a:tbl>
              <a:tblPr>
                <a:noFill/>
                <a:tableStyleId>{2FBDF9CB-71E7-4CE3-B812-B350EE79E3F4}</a:tableStyleId>
              </a:tblPr>
              <a:tblGrid>
                <a:gridCol w="6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0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0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0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0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0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0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0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0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0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0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0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0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0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0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0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0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0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0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0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0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6274792" y="2182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7168412" y="21823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6459508" y="2393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7613647" y="26906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716" name="Google Shape;716;p50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sp>
        <p:nvSpPr>
          <p:cNvPr id="717" name="Google Shape;717;p50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23" name="Google Shape;723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30" name="Google Shape;730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35" name="Google Shape;735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39" name="Google Shape;739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45" name="Google Shape;745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49" name="Google Shape;749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54" name="Google Shape;754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60" name="Google Shape;760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67" name="Google Shape;767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70" name="Google Shape;770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74" name="Google Shape;774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81" name="Google Shape;781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87" name="Google Shape;787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91" name="Google Shape;791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92" name="Google Shape;792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2" name="Google Shape;802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09" name="Google Shape;809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14" name="Google Shape;814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20" name="Google Shape;820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27" name="Google Shape;827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32" name="Google Shape;832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37" name="Google Shape;837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2" name="Google Shape;842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43" name="Google Shape;843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3" name="Google Shape;853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54" name="Google Shape;854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58" name="Google Shape;85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8" name="Google Shape;868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69" name="Google Shape;869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3" name="Google Shape;873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74" name="Google Shape;874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4" name="Google Shape;884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85" name="Google Shape;885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93" name="Google Shape;893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98" name="Google Shape;898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03" name="Google Shape;903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09" name="Google Shape;909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16" name="Google Shape;916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20" name="Google Shape;920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26" name="Google Shape;926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33" name="Google Shape;933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37" name="Google Shape;937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42" name="Google Shape;942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49" name="Google Shape;949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57" name="Google Shape;957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62" name="Google Shape;962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66" name="Google Shape;966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70" name="Google Shape;970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75" name="Google Shape;975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80" name="Google Shape;980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86" name="Google Shape;986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93" name="Google Shape;993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01" name="Google Shape;1001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14" name="Google Shape;1014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19" name="Google Shape;1019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23" name="Google Shape;1023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30" name="Google Shape;1030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39" name="Google Shape;1039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52" name="Google Shape;1052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65" name="Google Shape;1065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78" name="Google Shape;1078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85" name="Google Shape;1085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01" name="Google Shape;1101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06" name="Google Shape;1106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07" name="Google Shape;1107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11" name="Google Shape;1111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15" name="Google Shape;1115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9" name="Google Shape;1119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2" name="Google Shape;1122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23" name="Google Shape;1123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32" name="Google Shape;1132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57" name="Google Shape;1157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58" name="Google Shape;1158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61" name="Google Shape;1161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64" name="Google Shape;1164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6" name="Google Shape;1166;p5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67" name="Google Shape;1167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nter-Regular"/>
                <a:ea typeface="Inter-Regular"/>
                <a:cs typeface="Inter-Regular"/>
                <a:sym typeface="Inter-Regula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173" name="Google Shape;1173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1174" name="Google Shape;1174;p52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1" name="Google Shape;1181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82" name="Google Shape;1182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83" name="Google Shape;1183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5" name="Google Shape;1185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86" name="Google Shape;1186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8" name="Google Shape;1188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9" name="Google Shape;1189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0" name="Google Shape;1190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1" name="Google Shape;1191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92" name="Google Shape;1192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1894574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lang="en-US" altLang="ko-KR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요구사항명세 </a:t>
            </a:r>
            <a:r>
              <a:rPr lang="en-US" altLang="ko-KR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lang="en-US" altLang="ko-KR"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 err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유스케이스</a:t>
            </a:r>
            <a:endParaRPr lang="en-US" altLang="ko-KR" sz="1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sz="1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피드백</a:t>
            </a:r>
            <a:endParaRPr lang="ko-KR" altLang="en-US" sz="14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프로젝트 개요</a:t>
            </a:r>
            <a:endParaRPr lang="en-US" altLang="ko-KR" sz="14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  <a:endParaRPr lang="en-US" altLang="ko-KR" sz="1400" b="1" i="0" u="none" strike="noStrike" cap="none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ko-KR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PPT </a:t>
            </a:r>
            <a:r>
              <a:rPr lang="ko-KR" altLang="en-US" sz="14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PPT</a:t>
            </a:r>
            <a:r>
              <a:rPr lang="ko-KR" altLang="en-US" sz="1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발표 </a:t>
            </a:r>
            <a:endParaRPr lang="en-US" altLang="ko-KR" sz="1400" b="1" dirty="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ERD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400" b="1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스토리보드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b="1" dirty="0" err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Playfair Display"/>
              </a:rPr>
              <a:t>B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D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7879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09176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데이버베이스를</a:t>
                      </a:r>
                      <a:r>
                        <a:rPr lang="ko-KR" altLang="en-US" sz="1200" dirty="0"/>
                        <a:t>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145F9-A4E0-4D1E-872E-F5211BCB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876300"/>
            <a:ext cx="6219825" cy="409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1699</Words>
  <Application>Microsoft Office PowerPoint</Application>
  <PresentationFormat>화면 슬라이드 쇼(16:9)</PresentationFormat>
  <Paragraphs>485</Paragraphs>
  <Slides>54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8" baseType="lpstr">
      <vt:lpstr>맑은 고딕</vt:lpstr>
      <vt:lpstr>Montserrat</vt:lpstr>
      <vt:lpstr>Playfair Display</vt:lpstr>
      <vt:lpstr>HY중고딕</vt:lpstr>
      <vt:lpstr>Playfair Display Regular</vt:lpstr>
      <vt:lpstr>Inter-Regular</vt:lpstr>
      <vt:lpstr>HY얕은샘물M</vt:lpstr>
      <vt:lpstr>휴먼모음T</vt:lpstr>
      <vt:lpstr>HY견고딕</vt:lpstr>
      <vt:lpstr>Arial</vt:lpstr>
      <vt:lpstr>Calibri</vt:lpstr>
      <vt:lpstr>Georgia</vt:lpstr>
      <vt:lpstr>Inter</vt:lpstr>
      <vt:lpstr>Feeble template</vt:lpstr>
      <vt:lpstr>유기견 보호 관리 </vt:lpstr>
      <vt:lpstr>PowerPoint 프레젠테이션</vt:lpstr>
      <vt:lpstr>목 차</vt:lpstr>
      <vt:lpstr>PowerPoint 프레젠테이션</vt:lpstr>
      <vt:lpstr>일정표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오류 메세지</vt:lpstr>
      <vt:lpstr>오류 메세지</vt:lpstr>
      <vt:lpstr>PowerPoint 프레젠테이션</vt:lpstr>
      <vt:lpstr>삭제</vt:lpstr>
      <vt:lpstr>saveAction</vt:lpstr>
      <vt:lpstr>알아보기</vt:lpstr>
      <vt:lpstr>피드백</vt:lpstr>
      <vt:lpstr>PowerPoint 프레젠테이션</vt:lpstr>
      <vt:lpstr>You can also split your content</vt:lpstr>
      <vt:lpstr>This is a slide title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ez220409</cp:lastModifiedBy>
  <cp:revision>71</cp:revision>
  <dcterms:modified xsi:type="dcterms:W3CDTF">2022-06-28T11:23:54Z</dcterms:modified>
</cp:coreProperties>
</file>